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604" r:id="rId2"/>
    <p:sldId id="607" r:id="rId3"/>
    <p:sldId id="609" r:id="rId4"/>
    <p:sldId id="610" r:id="rId5"/>
    <p:sldId id="611" r:id="rId6"/>
    <p:sldId id="618" r:id="rId7"/>
    <p:sldId id="613" r:id="rId8"/>
    <p:sldId id="614" r:id="rId9"/>
    <p:sldId id="615" r:id="rId10"/>
    <p:sldId id="61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1B7356-E62B-45B0-9381-E9F1854D6AFB}">
          <p14:sldIdLst>
            <p14:sldId id="604"/>
            <p14:sldId id="607"/>
            <p14:sldId id="609"/>
            <p14:sldId id="610"/>
            <p14:sldId id="611"/>
            <p14:sldId id="618"/>
            <p14:sldId id="613"/>
            <p14:sldId id="614"/>
            <p14:sldId id="615"/>
            <p14:sldId id="6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ifford Kapono" initials="C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 autoAdjust="0"/>
    <p:restoredTop sz="93253" autoAdjust="0"/>
  </p:normalViewPr>
  <p:slideViewPr>
    <p:cSldViewPr snapToGrid="0" snapToObjects="1">
      <p:cViewPr varScale="1">
        <p:scale>
          <a:sx n="110" d="100"/>
          <a:sy n="110" d="100"/>
        </p:scale>
        <p:origin x="-54" y="1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BF7BB-EB9D-0847-A2D5-9D07CD186379}" type="datetimeFigureOut">
              <a:rPr lang="en-US" smtClean="0"/>
              <a:t>10/15/2021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D5096-F11F-2744-90EE-CC197F732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8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3125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a1f3049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5a1f3049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096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D0DB7-6FBA-C64A-9583-23619D42874D}" type="datetime1">
              <a:rPr lang="en-US" smtClean="0"/>
              <a:t>10/15/2021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F5883281-D152-417C-9634-1E19A2BC27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A06B4-DF62-3A4C-88F7-E4A561D96BB7}" type="datetime1">
              <a:rPr lang="en-US" smtClean="0"/>
              <a:t>10/15/2021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75C6CB4-125C-4D34-8C4F-FC5D3BC11C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78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2C26-F8F4-0F42-9658-25AB573D85F4}" type="datetime1">
              <a:rPr lang="en-US" smtClean="0"/>
              <a:t>10/15/2021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B5BDF575-7DC9-4F3E-9966-ECD3EFD68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92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EFB2D-7307-8B45-B99F-50420E430D8A}" type="datetime1">
              <a:rPr lang="en-US" smtClean="0"/>
              <a:t>10/15/2021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5C4A5B0-06BC-4E83-9D5E-D69567B6656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58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811A5-0095-894F-9357-8E14751DE78D}" type="datetime1">
              <a:rPr lang="en-US" smtClean="0"/>
              <a:t>10/15/2021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ucpa.ucsd.edu/img/guidelines/gl-4-seal.png">
            <a:extLst>
              <a:ext uri="{FF2B5EF4-FFF2-40B4-BE49-F238E27FC236}">
                <a16:creationId xmlns:a16="http://schemas.microsoft.com/office/drawing/2014/main" id="{CF576E7E-6C49-4DFC-8A4E-219E78F00B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47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230A-61BB-9647-8A25-8E513B7EEEA3}" type="datetime1">
              <a:rPr lang="en-US" smtClean="0"/>
              <a:t>10/15/2021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3EC565BD-F834-47DE-A315-65265DDC0F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643-CEFE-1F42-978E-0C1686FEF556}" type="datetime1">
              <a:rPr lang="en-US" smtClean="0"/>
              <a:t>10/15/2021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ttp://ucpa.ucsd.edu/img/guidelines/gl-4-seal.png">
            <a:extLst>
              <a:ext uri="{FF2B5EF4-FFF2-40B4-BE49-F238E27FC236}">
                <a16:creationId xmlns:a16="http://schemas.microsoft.com/office/drawing/2014/main" id="{BFC11859-2105-46F0-AEDB-3057549A3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5ED57-16BA-4A42-8AD9-D1D0C3FAA48E}" type="datetime1">
              <a:rPr lang="en-US" smtClean="0"/>
              <a:t>10/15/2021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http://ucpa.ucsd.edu/img/guidelines/gl-4-seal.png">
            <a:extLst>
              <a:ext uri="{FF2B5EF4-FFF2-40B4-BE49-F238E27FC236}">
                <a16:creationId xmlns:a16="http://schemas.microsoft.com/office/drawing/2014/main" id="{620F09D0-1429-493C-9EE0-BBA381253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9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861CC-E5D8-1D48-B10D-8B947B8D0D27}" type="datetime1">
              <a:rPr lang="en-US" smtClean="0"/>
              <a:t>10/15/2021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http://ucpa.ucsd.edu/img/guidelines/gl-4-seal.png">
            <a:extLst>
              <a:ext uri="{FF2B5EF4-FFF2-40B4-BE49-F238E27FC236}">
                <a16:creationId xmlns:a16="http://schemas.microsoft.com/office/drawing/2014/main" id="{629EB0F2-1CFC-41E9-A59B-7130E50266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2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0FF4-9A63-F340-873A-FCADDD430087}" type="datetime1">
              <a:rPr lang="en-US" smtClean="0"/>
              <a:t>10/15/2021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A8DA7404-F169-495F-82AA-4E75FA893E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AAB64-5655-404D-81CE-21B59F6A9BB7}" type="datetime1">
              <a:rPr lang="en-US" smtClean="0"/>
              <a:t>10/15/2021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ucpa.ucsd.edu/img/guidelines/gl-4-seal.png">
            <a:extLst>
              <a:ext uri="{FF2B5EF4-FFF2-40B4-BE49-F238E27FC236}">
                <a16:creationId xmlns:a16="http://schemas.microsoft.com/office/drawing/2014/main" id="{20B6BA1F-68B8-436C-89AA-5F45C2036E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676" y="44451"/>
            <a:ext cx="1600528" cy="96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8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68BF0-7607-6C49-83E4-0569E1719CDF}" type="datetime1">
              <a:rPr lang="en-US" smtClean="0"/>
              <a:t>10/15/2021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GNPS Tutorial Module 6 - MASST Hands on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DF64-918B-0F46-A97E-09DDFEA08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7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cms-ucsd.github.io/GNPSDocumentation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hyperlink" Target="https://groups.google.com/forum/#!forum/molecular_networking_bug_report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result.jsp?task=0f37669b6b104d90816fb5fb6314a2a0&amp;view=view_all_clusters_withID_beta#%7B%22main.LibraryID_input%22%3A%22Phenyl%22%7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result.jsp?task=5a18a7a0b96447d7abdbb73fee09ecdb&amp;view=view_all_clusters_withID_beta#%7B%22main.LibraryID_input%22%3A%22Phe-CA%22%7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nps.ucsd.edu/ProteoSAFe/index.jsp#{%22workflow%22:%22SEARCH_SINGLE_SPECTRUM%22,%22precursor_mz%22:%22556.362%22,%22spectrum_string%22:%2245.525\t51.785\n47.648\t50.953\n47.928\t47.318\n52.308\t91.626\n91.055\t117.861\n104.122\t93.655\n105.056\t96.073\n120.082\t2915.01\n121.085\t607.935\n166.086\t4142.96\n184.072\t723.767\n209.132\t1089.83\n213.162\t1334.16\n227.156\t1536.16\n229.153\t414.544\n241.189\t350.895\n248.127\t793.195\n319.242\t2100.24\n320.247\t497.463\n337.253\t4200.28\n338.254\t1679.04\n381.285\t38.788\n408.255\t37.172\n432.991\t75.406\n441.115\t76.93\n447.262\t83.407\n495.301\t129.288\n502.333\t3142.25\n503.337\t1391.86\n504.341\t313.215\n520.339\t478.951\n521.345\t91.031\n579.364\t8.914\n581.307\t2.75\n596.297\t7.762\n611.332\t2.163\n613.181\t2.555\n627.303\t11.538\n655.343\t2.108\n697.363\t2.374\n712.34\t1.565\n721.321\t2.429\n734.975\t2.142\n740.36\t2.095\n791.045\t2.531\n799.452\t0.27\n823.242\t2.118\n827.367\t0.23\n855.581\t0.163\n860.542\t1.097\n916.528\t2.154\n922.015\t7.227\n928.014\t0.265\n947.414\t2.02\n965.54\t0.168\n979.507\t0.172\n1000.32\t0.15\n1025.56\t0.163\n1084.55\t0.216\n1088.65\t0.101\n1102.68\t0.148\n1108.53\t0.186\n1127.7\t0.12\n1143.44\t0.136\n1169.53\t0.104\n1180.68\t0.114\n1182.79\t0.15\n1218.15\t0.086\n1247.66\t0.262\n1300.68\t0.123\n1337.62\t0.384\n1338.96\t0.126\n1381.13\t0.21\n1458\t0.208\n1461.34\t0.138\n1513.43\t0.21\n1555.89\t0.266\n1558.87\t0.098\n1559.48\t0.132\n1561.34\t0.112\n1596.66\t0.114\n1616.19\t0.147\n1651.2\t0.12\n1665.45\t0.239\n1674.34\t0.142\n1675.25\t0.286\n1713.11\t0.109\n1713.43\t0.231\n1737.03\t0.131\n1791.02\t0.271\n1799.32\t0.135\n1807.26\t0.097\n1825.93\t0.177\n1904.48\t0.194\n1953.54\t0.076%22}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nps.ucsd.edu/ProteoSAFe/status.jsp?task=9939a1788d4747db8508dc38e3c7eafa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gnps.ucsd.edu/ProteoSAFe/result.jsp?task=9939a1788d4747db8508dc38e3c7eafa&amp;view=view_all_datasets_matche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6" name="Picture 8" descr="H:\Dropbox\Postdoc\workshopSeedGrant\Background_network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224"/>
          <a:stretch/>
        </p:blipFill>
        <p:spPr bwMode="auto">
          <a:xfrm>
            <a:off x="31297" y="28977"/>
            <a:ext cx="9083675" cy="167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ucpa.ucsd.edu/img/guidelines/gl-4-sea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343" y="29028"/>
            <a:ext cx="2022944" cy="121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856526" y="1502761"/>
            <a:ext cx="7685589" cy="17543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MASST </a:t>
            </a:r>
            <a:r>
              <a:rPr lang="mr-IN" sz="3600" b="1" dirty="0"/>
              <a:t>–</a:t>
            </a:r>
            <a:r>
              <a:rPr lang="en-US" sz="3600" b="1" dirty="0"/>
              <a:t> Querying All Public Metabolomics Data</a:t>
            </a:r>
          </a:p>
          <a:p>
            <a:pPr algn="ctr"/>
            <a:r>
              <a:rPr lang="en-US" sz="3600" b="1" dirty="0"/>
              <a:t>HANDS ON</a:t>
            </a:r>
          </a:p>
        </p:txBody>
      </p:sp>
      <p:sp>
        <p:nvSpPr>
          <p:cNvPr id="10" name="Google Shape;188;p1"/>
          <p:cNvSpPr txBox="1"/>
          <p:nvPr/>
        </p:nvSpPr>
        <p:spPr>
          <a:xfrm>
            <a:off x="31297" y="3467952"/>
            <a:ext cx="907999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ENTER AUTHORS HERE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California - San Diego</a:t>
            </a:r>
            <a:endParaRPr dirty="0"/>
          </a:p>
        </p:txBody>
      </p:sp>
      <p:pic>
        <p:nvPicPr>
          <p:cNvPr id="11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13600" y="4945280"/>
            <a:ext cx="3715386" cy="132619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208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a1f3049f9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Questions, Problems or Bugs?</a:t>
            </a:r>
            <a:endParaRPr/>
          </a:p>
        </p:txBody>
      </p:sp>
      <p:sp>
        <p:nvSpPr>
          <p:cNvPr id="303" name="Google Shape;303;g5a1f3049f9_0_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000"/>
            </a:pPr>
            <a:r>
              <a:rPr lang="en-US" sz="2000" dirty="0"/>
              <a:t>Documentation: </a:t>
            </a:r>
            <a:r>
              <a:rPr lang="en-US" sz="2000" dirty="0">
                <a:hlinkClick r:id="rId3"/>
              </a:rPr>
              <a:t>https://ccms-ucsd.github.io/GNPSDocumentation/</a:t>
            </a:r>
            <a:endParaRPr sz="2000" dirty="0"/>
          </a:p>
          <a:p>
            <a:pPr marL="342900" lvl="0">
              <a:spcBef>
                <a:spcPts val="400"/>
              </a:spcBef>
              <a:buSzPts val="2000"/>
            </a:pPr>
            <a:r>
              <a:rPr lang="en-US" sz="2000" dirty="0"/>
              <a:t>Forum: </a:t>
            </a:r>
            <a:r>
              <a:rPr lang="en-US" sz="2000" dirty="0">
                <a:hlinkClick r:id="rId4"/>
              </a:rPr>
              <a:t>https://groups.google.com/forum/#!forum/molecular_networking_bug_reports</a:t>
            </a:r>
            <a:endParaRPr sz="2000" dirty="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PRESENTER NAMES AND EMAILS HERE</a:t>
            </a:r>
            <a:endParaRPr sz="2000"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10</a:t>
            </a:fld>
            <a:endParaRPr lang="uk-UA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2072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Objectives and Data</a:t>
            </a:r>
            <a:endParaRPr dirty="0"/>
          </a:p>
        </p:txBody>
      </p:sp>
      <p:sp>
        <p:nvSpPr>
          <p:cNvPr id="202" name="Google Shape;202;p3"/>
          <p:cNvSpPr txBox="1">
            <a:spLocks noGrp="1"/>
          </p:cNvSpPr>
          <p:nvPr>
            <p:ph type="body" idx="1"/>
          </p:nvPr>
        </p:nvSpPr>
        <p:spPr>
          <a:xfrm>
            <a:off x="457200" y="2098964"/>
            <a:ext cx="8229600" cy="2188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/>
              <a:t>Utilize GNPS MASST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r>
              <a:rPr lang="en-US" dirty="0"/>
              <a:t>Explore Public Data Occurrences</a:t>
            </a:r>
          </a:p>
          <a:p>
            <a:pPr marL="514350" lvl="0" indent="-5143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+mj-lt"/>
              <a:buAutoNum type="arabicPeriod"/>
            </a:pP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2</a:t>
            </a:fld>
            <a:endParaRPr lang="uk-UA" dirty="0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9143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imag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212" y="1687291"/>
            <a:ext cx="6858001" cy="3278556"/>
          </a:xfrm>
          <a:prstGeom prst="rect">
            <a:avLst/>
          </a:prstGeom>
          <a:ln w="12700">
            <a:miter lim="400000"/>
          </a:ln>
        </p:spPr>
      </p:pic>
      <p:pic>
        <p:nvPicPr>
          <p:cNvPr id="625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326" y="2048292"/>
            <a:ext cx="2294840" cy="2542759"/>
          </a:xfrm>
          <a:prstGeom prst="rect">
            <a:avLst/>
          </a:prstGeom>
          <a:ln w="12700">
            <a:miter lim="400000"/>
          </a:ln>
        </p:spPr>
      </p:pic>
      <p:pic>
        <p:nvPicPr>
          <p:cNvPr id="626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274" y="3377570"/>
            <a:ext cx="1590254" cy="1762054"/>
          </a:xfrm>
          <a:prstGeom prst="rect">
            <a:avLst/>
          </a:prstGeom>
          <a:ln w="12700">
            <a:miter lim="400000"/>
          </a:ln>
        </p:spPr>
      </p:pic>
      <p:sp>
        <p:nvSpPr>
          <p:cNvPr id="627" name="Shape 627"/>
          <p:cNvSpPr/>
          <p:nvPr/>
        </p:nvSpPr>
        <p:spPr>
          <a:xfrm>
            <a:off x="4568838" y="2199560"/>
            <a:ext cx="1481880" cy="506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717" tIns="25717" rIns="25717" bIns="25717">
            <a:spAutoFit/>
          </a:bodyPr>
          <a:lstStyle>
            <a:lvl1pPr algn="l" defTabSz="1300480">
              <a:defRPr sz="4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sz="2953"/>
              <a:t>Database</a:t>
            </a:r>
          </a:p>
        </p:txBody>
      </p:sp>
      <p:sp>
        <p:nvSpPr>
          <p:cNvPr id="628" name="Shape 628"/>
          <p:cNvSpPr/>
          <p:nvPr/>
        </p:nvSpPr>
        <p:spPr>
          <a:xfrm>
            <a:off x="5834575" y="3504486"/>
            <a:ext cx="1431288" cy="311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717" tIns="25717" rIns="25717" bIns="25717">
            <a:spAutoFit/>
          </a:bodyPr>
          <a:lstStyle>
            <a:lvl1pPr algn="l" defTabSz="1300480"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sz="1687"/>
              <a:t>Knowledgebase</a:t>
            </a:r>
          </a:p>
        </p:txBody>
      </p:sp>
      <p:pic>
        <p:nvPicPr>
          <p:cNvPr id="629" name="pasted-image.png"/>
          <p:cNvPicPr>
            <a:picLocks noChangeAspect="1"/>
          </p:cNvPicPr>
          <p:nvPr/>
        </p:nvPicPr>
        <p:blipFill>
          <a:blip r:embed="rId4">
            <a:alphaModFix amt="80449"/>
          </a:blip>
          <a:stretch>
            <a:fillRect/>
          </a:stretch>
        </p:blipFill>
        <p:spPr>
          <a:xfrm>
            <a:off x="3228975" y="2861072"/>
            <a:ext cx="4286251" cy="2250282"/>
          </a:xfrm>
          <a:prstGeom prst="rect">
            <a:avLst/>
          </a:prstGeom>
          <a:ln w="12700">
            <a:miter lim="400000"/>
          </a:ln>
        </p:spPr>
      </p:pic>
      <p:sp>
        <p:nvSpPr>
          <p:cNvPr id="630" name="Shape 630"/>
          <p:cNvSpPr/>
          <p:nvPr/>
        </p:nvSpPr>
        <p:spPr>
          <a:xfrm>
            <a:off x="4108296" y="5076110"/>
            <a:ext cx="2922850" cy="419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717" tIns="25717" rIns="25717" bIns="25717">
            <a:spAutoFit/>
          </a:bodyPr>
          <a:lstStyle>
            <a:lvl1pPr algn="l" defTabSz="1300480">
              <a:defRPr sz="3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sz="2391"/>
              <a:t>Retrieval infrastructure</a:t>
            </a:r>
          </a:p>
        </p:txBody>
      </p:sp>
      <p:pic>
        <p:nvPicPr>
          <p:cNvPr id="631" name="pasted-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9532" y="2036636"/>
            <a:ext cx="1590254" cy="627316"/>
          </a:xfrm>
          <a:prstGeom prst="rect">
            <a:avLst/>
          </a:prstGeom>
          <a:ln w="12700">
            <a:miter lim="400000"/>
          </a:ln>
        </p:spPr>
      </p:pic>
      <p:sp>
        <p:nvSpPr>
          <p:cNvPr id="632" name="Shape 632"/>
          <p:cNvSpPr/>
          <p:nvPr/>
        </p:nvSpPr>
        <p:spPr>
          <a:xfrm>
            <a:off x="6339909" y="2704386"/>
            <a:ext cx="1855122" cy="571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717" tIns="25717" rIns="25717" bIns="25717">
            <a:spAutoFit/>
          </a:bodyPr>
          <a:lstStyle/>
          <a:p>
            <a:pPr defTabSz="914367"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1687"/>
              <a:t>Where is this seq.</a:t>
            </a:r>
          </a:p>
          <a:p>
            <a:pPr defTabSz="914367"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1687"/>
              <a:t>found? any analogs?</a:t>
            </a:r>
          </a:p>
        </p:txBody>
      </p:sp>
      <p:sp>
        <p:nvSpPr>
          <p:cNvPr id="633" name="Shape 633"/>
          <p:cNvSpPr/>
          <p:nvPr/>
        </p:nvSpPr>
        <p:spPr>
          <a:xfrm>
            <a:off x="586834" y="806053"/>
            <a:ext cx="7574379" cy="588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/>
          <a:p>
            <a:pPr defTabSz="457184"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1687" dirty="0"/>
              <a:t>With sequencing we have come to expect the knowledge is accessible and retrievable</a:t>
            </a:r>
          </a:p>
          <a:p>
            <a:pPr defTabSz="457184"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1687" dirty="0"/>
              <a:t>                                    Not true for mass spectrometry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14" y="4346085"/>
            <a:ext cx="3127969" cy="1624138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3</a:t>
            </a:fld>
            <a:endParaRPr lang="en-US"/>
          </a:p>
        </p:txBody>
      </p:sp>
      <p:pic>
        <p:nvPicPr>
          <p:cNvPr id="16" name="Google Shape;203;p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1601456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MASST </a:t>
            </a:r>
            <a:r>
              <a:rPr lang="mr-IN" dirty="0"/>
              <a:t>–</a:t>
            </a:r>
            <a:r>
              <a:rPr lang="en-US" dirty="0"/>
              <a:t> Mass Spectrometry Search Tool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033" y="1185346"/>
            <a:ext cx="2821967" cy="25735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864" y="1848743"/>
            <a:ext cx="879864" cy="1222274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002029" y="2218075"/>
            <a:ext cx="2783932" cy="61572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81872" y="184874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BLAST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28641" t="43130" r="47215" b="26858"/>
          <a:stretch/>
        </p:blipFill>
        <p:spPr>
          <a:xfrm>
            <a:off x="177203" y="4112642"/>
            <a:ext cx="2907819" cy="1972879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375759" y="4820562"/>
            <a:ext cx="2783932" cy="61572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57428" y="4451230"/>
            <a:ext cx="837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MASST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3621" y="4820562"/>
            <a:ext cx="896754" cy="9936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0375" y="4820562"/>
            <a:ext cx="896754" cy="99363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7129" y="4820562"/>
            <a:ext cx="896754" cy="99363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045148" y="5881081"/>
            <a:ext cx="31872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All Mass Spectrometry </a:t>
            </a:r>
          </a:p>
          <a:p>
            <a:pPr algn="ctr"/>
            <a:r>
              <a:rPr lang="en-US" dirty="0"/>
              <a:t>Metabolomics/Natural Products</a:t>
            </a:r>
          </a:p>
          <a:p>
            <a:pPr algn="ctr"/>
            <a:r>
              <a:rPr lang="en-US" dirty="0"/>
              <a:t>Datasets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620781" y="4107345"/>
            <a:ext cx="2087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1000+ Datasets</a:t>
            </a:r>
          </a:p>
          <a:p>
            <a:pPr algn="ctr"/>
            <a:r>
              <a:rPr lang="en-US" dirty="0"/>
              <a:t>100s Million Spectra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4</a:t>
            </a:fld>
            <a:endParaRPr lang="en-US"/>
          </a:p>
        </p:txBody>
      </p:sp>
      <p:pic>
        <p:nvPicPr>
          <p:cNvPr id="17" name="Google Shape;203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49151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3A0D2C-0BFC-48E8-B51C-10542B20B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2304"/>
            <a:ext cx="9144000" cy="31765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Search Directly From Molecular Networking</a:t>
            </a:r>
          </a:p>
        </p:txBody>
      </p:sp>
      <p:sp>
        <p:nvSpPr>
          <p:cNvPr id="6" name="Google Shape;223;p6"/>
          <p:cNvSpPr/>
          <p:nvPr/>
        </p:nvSpPr>
        <p:spPr>
          <a:xfrm>
            <a:off x="7951289" y="2032949"/>
            <a:ext cx="1192711" cy="207137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15241" y="1417638"/>
            <a:ext cx="81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Phenyl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5</a:t>
            </a:fld>
            <a:endParaRPr lang="en-US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1271CC-F088-4AAD-8604-AE288FD77369}"/>
              </a:ext>
            </a:extLst>
          </p:cNvPr>
          <p:cNvSpPr txBox="1"/>
          <p:nvPr/>
        </p:nvSpPr>
        <p:spPr>
          <a:xfrm>
            <a:off x="104503" y="5962827"/>
            <a:ext cx="1612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967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0A88386-5887-4F17-8633-B38837D1F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2304"/>
            <a:ext cx="9144000" cy="3176508"/>
          </a:xfrm>
          <a:prstGeom prst="rect">
            <a:avLst/>
          </a:prstGeom>
        </p:spPr>
      </p:pic>
      <p:sp>
        <p:nvSpPr>
          <p:cNvPr id="16" name="Google Shape;223;p6">
            <a:extLst>
              <a:ext uri="{FF2B5EF4-FFF2-40B4-BE49-F238E27FC236}">
                <a16:creationId xmlns:a16="http://schemas.microsoft.com/office/drawing/2014/main" id="{779F8CED-527D-4E8D-837F-8F09CBEA8A00}"/>
              </a:ext>
            </a:extLst>
          </p:cNvPr>
          <p:cNvSpPr/>
          <p:nvPr/>
        </p:nvSpPr>
        <p:spPr>
          <a:xfrm>
            <a:off x="7951289" y="2032949"/>
            <a:ext cx="1192711" cy="207137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B626CD-D946-4D0B-878C-CBCB389BF2C7}"/>
              </a:ext>
            </a:extLst>
          </p:cNvPr>
          <p:cNvSpPr txBox="1"/>
          <p:nvPr/>
        </p:nvSpPr>
        <p:spPr>
          <a:xfrm>
            <a:off x="8015241" y="1417638"/>
            <a:ext cx="81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Phenyl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Search Directly From Molecular Networks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6</a:t>
            </a:fld>
            <a:endParaRPr lang="en-US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1271CC-F088-4AAD-8604-AE288FD77369}"/>
              </a:ext>
            </a:extLst>
          </p:cNvPr>
          <p:cNvSpPr txBox="1"/>
          <p:nvPr/>
        </p:nvSpPr>
        <p:spPr>
          <a:xfrm>
            <a:off x="104503" y="5962827"/>
            <a:ext cx="1612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  <p:sp>
        <p:nvSpPr>
          <p:cNvPr id="12" name="Google Shape;223;p6">
            <a:extLst>
              <a:ext uri="{FF2B5EF4-FFF2-40B4-BE49-F238E27FC236}">
                <a16:creationId xmlns:a16="http://schemas.microsoft.com/office/drawing/2014/main" id="{586E7416-58E5-4E7D-9AC8-C9B4190B928A}"/>
              </a:ext>
            </a:extLst>
          </p:cNvPr>
          <p:cNvSpPr/>
          <p:nvPr/>
        </p:nvSpPr>
        <p:spPr>
          <a:xfrm>
            <a:off x="701654" y="4511684"/>
            <a:ext cx="637975" cy="2440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Right Arrow 2">
            <a:extLst>
              <a:ext uri="{FF2B5EF4-FFF2-40B4-BE49-F238E27FC236}">
                <a16:creationId xmlns:a16="http://schemas.microsoft.com/office/drawing/2014/main" id="{8EDA72E6-9208-4009-B96A-5F890915D21A}"/>
              </a:ext>
            </a:extLst>
          </p:cNvPr>
          <p:cNvSpPr/>
          <p:nvPr/>
        </p:nvSpPr>
        <p:spPr>
          <a:xfrm rot="16200000">
            <a:off x="633557" y="4959980"/>
            <a:ext cx="774167" cy="487680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247D92-8963-4343-A3AD-697E020E0C72}"/>
              </a:ext>
            </a:extLst>
          </p:cNvPr>
          <p:cNvSpPr txBox="1"/>
          <p:nvPr/>
        </p:nvSpPr>
        <p:spPr>
          <a:xfrm>
            <a:off x="1182876" y="4989392"/>
            <a:ext cx="3725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 err="1">
                <a:solidFill>
                  <a:srgbClr val="000000"/>
                </a:solidFill>
                <a:effectLst/>
                <a:latin typeface="+mj-lt"/>
              </a:rPr>
              <a:t>Phenylalanocholic</a:t>
            </a:r>
            <a:r>
              <a:rPr lang="en-US" b="0" i="0" dirty="0">
                <a:solidFill>
                  <a:srgbClr val="000000"/>
                </a:solidFill>
                <a:effectLst/>
                <a:latin typeface="+mj-lt"/>
              </a:rPr>
              <a:t> </a:t>
            </a:r>
            <a:r>
              <a:rPr lang="en-US" dirty="0">
                <a:latin typeface="+mj-lt"/>
              </a:rPr>
              <a:t> Acid MASST Query</a:t>
            </a:r>
          </a:p>
        </p:txBody>
      </p:sp>
    </p:spTree>
    <p:extLst>
      <p:ext uri="{BB962C8B-B14F-4D97-AF65-F5344CB8AC3E}">
        <p14:creationId xmlns:p14="http://schemas.microsoft.com/office/powerpoint/2010/main" val="3668943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B88EF55-57AA-4FAD-B7FE-6D3672D10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874" y="1304132"/>
            <a:ext cx="6914606" cy="493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MASST Query Form</a:t>
            </a:r>
          </a:p>
        </p:txBody>
      </p:sp>
      <p:sp>
        <p:nvSpPr>
          <p:cNvPr id="5" name="Right Arrow 4"/>
          <p:cNvSpPr/>
          <p:nvPr/>
        </p:nvSpPr>
        <p:spPr>
          <a:xfrm rot="10800000">
            <a:off x="3313468" y="1304132"/>
            <a:ext cx="1706880" cy="487680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020348" y="1373713"/>
            <a:ext cx="153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Precursor M/Z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0800000">
            <a:off x="3585064" y="2944220"/>
            <a:ext cx="1706880" cy="487680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91944" y="2984808"/>
            <a:ext cx="16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Fragment Peaks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GNPS Tutorial Module 6 - MASST Hands on
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7</a:t>
            </a:fld>
            <a:endParaRPr lang="en-US"/>
          </a:p>
        </p:txBody>
      </p:sp>
      <p:pic>
        <p:nvPicPr>
          <p:cNvPr id="10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A7D132-114D-46E7-8AAB-C0FBF215725C}"/>
              </a:ext>
            </a:extLst>
          </p:cNvPr>
          <p:cNvSpPr txBox="1"/>
          <p:nvPr/>
        </p:nvSpPr>
        <p:spPr>
          <a:xfrm>
            <a:off x="104503" y="5962827"/>
            <a:ext cx="1612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Interactive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515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857923C-B63B-4273-992F-24AA19990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8" y="1417638"/>
            <a:ext cx="9144000" cy="390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MASST Results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287380" y="6332159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Interactive Links</a:t>
            </a:r>
            <a:endParaRPr lang="en-US" dirty="0"/>
          </a:p>
        </p:txBody>
      </p:sp>
      <p:sp>
        <p:nvSpPr>
          <p:cNvPr id="6" name="Google Shape;223;p6"/>
          <p:cNvSpPr/>
          <p:nvPr/>
        </p:nvSpPr>
        <p:spPr>
          <a:xfrm>
            <a:off x="1270073" y="2621598"/>
            <a:ext cx="1278055" cy="46297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8</a:t>
            </a:fld>
            <a:endParaRPr lang="en-US"/>
          </a:p>
        </p:txBody>
      </p:sp>
      <p:pic>
        <p:nvPicPr>
          <p:cNvPr id="8" name="Google Shape;20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8774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MASST Results </a:t>
            </a:r>
            <a:r>
              <a:rPr lang="mr-IN" dirty="0"/>
              <a:t>–</a:t>
            </a:r>
            <a:r>
              <a:rPr lang="en-US" dirty="0"/>
              <a:t> Dataset </a:t>
            </a:r>
            <a:br>
              <a:rPr lang="en-US" dirty="0"/>
            </a:br>
            <a:r>
              <a:rPr lang="en-US" dirty="0"/>
              <a:t>Occurrences Found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1287380" y="6332159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2"/>
              </a:rPr>
              <a:t>Interactive Links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GNPS Tutorial Module 6 - MASST Hands on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DF64-918B-0F46-A97E-09DDFEA08376}" type="slidenum">
              <a:rPr lang="en-US" smtClean="0"/>
              <a:t>9</a:t>
            </a:fld>
            <a:endParaRPr lang="en-US"/>
          </a:p>
        </p:txBody>
      </p:sp>
      <p:pic>
        <p:nvPicPr>
          <p:cNvPr id="7" name="Google Shape;2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698" y="6332159"/>
            <a:ext cx="1090682" cy="389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7FBA54-BC6E-4958-8622-8D3050BE8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506082"/>
            <a:ext cx="7454537" cy="43647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F1C5A07-8897-45AA-A221-E9EC939BE2F7}"/>
              </a:ext>
            </a:extLst>
          </p:cNvPr>
          <p:cNvSpPr/>
          <p:nvPr/>
        </p:nvSpPr>
        <p:spPr>
          <a:xfrm>
            <a:off x="5954486" y="2036447"/>
            <a:ext cx="1957251" cy="3936275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67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35223</TotalTime>
  <Words>271</Words>
  <Application>Microsoft Office PowerPoint</Application>
  <PresentationFormat>On-screen Show (4:3)</PresentationFormat>
  <Paragraphs>62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Objectives and Data</vt:lpstr>
      <vt:lpstr>PowerPoint Presentation</vt:lpstr>
      <vt:lpstr>MASST – Mass Spectrometry Search Tool </vt:lpstr>
      <vt:lpstr>Search Directly From Molecular Networking</vt:lpstr>
      <vt:lpstr>Search Directly From Molecular Networks</vt:lpstr>
      <vt:lpstr>MASST Query Form</vt:lpstr>
      <vt:lpstr>MASST Results</vt:lpstr>
      <vt:lpstr>MASST Results – Dataset  Occurrences Found</vt:lpstr>
      <vt:lpstr>Questions, Problems or Bugs?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Quinn</dc:creator>
  <cp:lastModifiedBy>Ming Wang</cp:lastModifiedBy>
  <cp:revision>462</cp:revision>
  <dcterms:created xsi:type="dcterms:W3CDTF">2016-06-07T18:04:52Z</dcterms:created>
  <dcterms:modified xsi:type="dcterms:W3CDTF">2021-10-15T21:11:17Z</dcterms:modified>
</cp:coreProperties>
</file>

<file path=docProps/thumbnail.jpeg>
</file>